
<file path=[Content_Types].xml><?xml version="1.0" encoding="utf-8"?>
<Types xmlns="http://schemas.openxmlformats.org/package/2006/content-types"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theme/theme4.xml" ContentType="application/vnd.openxmlformats-officedocument.them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76" r:id="rId2"/>
    <p:sldMasterId id="2147483677" r:id="rId3"/>
    <p:sldMasterId id="2147483680" r:id="rId4"/>
  </p:sldMasterIdLst>
  <p:sldIdLst>
    <p:sldId id="266" r:id="rId5"/>
    <p:sldId id="264" r:id="rId6"/>
    <p:sldId id="279" r:id="rId7"/>
    <p:sldId id="281" r:id="rId8"/>
    <p:sldId id="280" r:id="rId9"/>
    <p:sldId id="273" r:id="rId10"/>
    <p:sldId id="274" r:id="rId11"/>
    <p:sldId id="275" r:id="rId12"/>
    <p:sldId id="268" r:id="rId13"/>
    <p:sldId id="276" r:id="rId14"/>
    <p:sldId id="277" r:id="rId15"/>
    <p:sldId id="278" r:id="rId16"/>
  </p:sldIdLst>
  <p:sldSz cx="9144000" cy="5143500" type="screen16x9"/>
  <p:notesSz cx="6858000" cy="9144000"/>
  <p:defaultTextStyle>
    <a:defPPr>
      <a:defRPr lang="zh-CN"/>
    </a:defPPr>
    <a:lvl1pPr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37EB19"/>
    <a:srgbClr val="8CC63E"/>
    <a:srgbClr val="008FD4"/>
    <a:srgbClr val="5ACBF5"/>
    <a:srgbClr val="0070B1"/>
    <a:srgbClr val="00ABBD"/>
    <a:srgbClr val="00AEEF"/>
    <a:srgbClr val="0089CF"/>
    <a:srgbClr val="005BA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64" autoAdjust="0"/>
    <p:restoredTop sz="94635" autoAdjust="0"/>
  </p:normalViewPr>
  <p:slideViewPr>
    <p:cSldViewPr snapToGrid="0" snapToObjects="1">
      <p:cViewPr varScale="1">
        <p:scale>
          <a:sx n="123" d="100"/>
          <a:sy n="123" d="100"/>
        </p:scale>
        <p:origin x="-528" y="-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 userDrawn="1">
            <p:ph type="body" sz="quarter" idx="4294967295"/>
          </p:nvPr>
        </p:nvSpPr>
        <p:spPr>
          <a:xfrm>
            <a:off x="430213" y="2390775"/>
            <a:ext cx="4478337" cy="1008063"/>
          </a:xfrm>
        </p:spPr>
        <p:txBody>
          <a:bodyPr/>
          <a:lstStyle/>
          <a:p>
            <a:pPr lvl="0"/>
            <a:r>
              <a:rPr lang="zh-CN" altLang="en-US" sz="1400" smtClean="0">
                <a:solidFill>
                  <a:srgbClr val="FFFFFF"/>
                </a:solidFill>
                <a:latin typeface="微软雅黑" pitchFamily="34" charset="-122"/>
                <a:cs typeface="Arial" pitchFamily="34" charset="0"/>
              </a:rPr>
              <a:t>单击此处编辑母版文本样式</a:t>
            </a:r>
          </a:p>
        </p:txBody>
      </p:sp>
      <p:sp>
        <p:nvSpPr>
          <p:cNvPr id="5" name="Subtitle 6"/>
          <p:cNvSpPr>
            <a:spLocks noGrp="1"/>
          </p:cNvSpPr>
          <p:nvPr userDrawn="1">
            <p:ph type="subTitle" idx="4294967295"/>
          </p:nvPr>
        </p:nvSpPr>
        <p:spPr>
          <a:xfrm>
            <a:off x="430213" y="1314450"/>
            <a:ext cx="6400800" cy="5619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200" smtClean="0">
                <a:solidFill>
                  <a:srgbClr val="8CC63E"/>
                </a:solidFill>
                <a:latin typeface="微软雅黑" pitchFamily="34" charset="-122"/>
              </a:rPr>
              <a:t>单击此处编辑母版副标题样式</a:t>
            </a:r>
            <a:endParaRPr lang="en-US" sz="2200">
              <a:solidFill>
                <a:srgbClr val="8CC63E"/>
              </a:solidFill>
              <a:latin typeface="微软雅黑" pitchFamily="34" charset="-122"/>
            </a:endParaRPr>
          </a:p>
        </p:txBody>
      </p:sp>
      <p:sp>
        <p:nvSpPr>
          <p:cNvPr id="7" name="Title 7"/>
          <p:cNvSpPr>
            <a:spLocks noGrp="1"/>
          </p:cNvSpPr>
          <p:nvPr userDrawn="1">
            <p:ph type="ctrTitle" idx="4294967295"/>
          </p:nvPr>
        </p:nvSpPr>
        <p:spPr>
          <a:xfrm>
            <a:off x="430213" y="860425"/>
            <a:ext cx="6400800" cy="444500"/>
          </a:xfrm>
        </p:spPr>
        <p:txBody>
          <a:bodyPr/>
          <a:lstStyle/>
          <a:p>
            <a:r>
              <a:rPr lang="zh-CN" altLang="en-US" sz="2800" b="1" smtClean="0">
                <a:solidFill>
                  <a:schemeClr val="bg1"/>
                </a:solidFill>
                <a:latin typeface="微软雅黑" pitchFamily="34" charset="-122"/>
              </a:rPr>
              <a:t>单击此处编辑母版标题样式</a:t>
            </a:r>
            <a:endParaRPr lang="en-US" sz="2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4168775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9950" y="1200150"/>
            <a:ext cx="4170363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8775" y="1200150"/>
            <a:ext cx="5065280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569527" y="1200150"/>
            <a:ext cx="3280786" cy="3189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1338944" y="1396723"/>
            <a:ext cx="2429189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4000"/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谢谢！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Size：32-24-pt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sp>
        <p:nvSpPr>
          <p:cNvPr id="2051" name="TextBox 4"/>
          <p:cNvSpPr txBox="1">
            <a:spLocks noChangeArrowheads="1"/>
          </p:cNvSpPr>
          <p:nvPr/>
        </p:nvSpPr>
        <p:spPr bwMode="auto">
          <a:xfrm>
            <a:off x="5848350" y="4454525"/>
            <a:ext cx="309563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2" name="TextBox 5"/>
          <p:cNvSpPr txBox="1">
            <a:spLocks noChangeArrowheads="1"/>
          </p:cNvSpPr>
          <p:nvPr/>
        </p:nvSpPr>
        <p:spPr bwMode="auto">
          <a:xfrm>
            <a:off x="4814888" y="4170363"/>
            <a:ext cx="309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53" name="TextBox 6"/>
          <p:cNvSpPr txBox="1">
            <a:spLocks noChangeArrowheads="1"/>
          </p:cNvSpPr>
          <p:nvPr/>
        </p:nvSpPr>
        <p:spPr bwMode="auto">
          <a:xfrm>
            <a:off x="4037013" y="3638550"/>
            <a:ext cx="3095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>
              <a:latin typeface="Arial" pitchFamily="34" charset="0"/>
            </a:endParaRPr>
          </a:p>
        </p:txBody>
      </p:sp>
      <p:grpSp>
        <p:nvGrpSpPr>
          <p:cNvPr id="2054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2055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2056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57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2058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2059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2060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061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2062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2063" name="TextBox 18"/>
          <p:cNvSpPr txBox="1">
            <a:spLocks noChangeArrowheads="1"/>
          </p:cNvSpPr>
          <p:nvPr/>
        </p:nvSpPr>
        <p:spPr bwMode="auto">
          <a:xfrm>
            <a:off x="8153400" y="1016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4" name="TextBox 19"/>
          <p:cNvSpPr txBox="1">
            <a:spLocks noChangeArrowheads="1"/>
          </p:cNvSpPr>
          <p:nvPr/>
        </p:nvSpPr>
        <p:spPr bwMode="auto">
          <a:xfrm>
            <a:off x="4864100" y="33782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/>
          <a:lstStyle/>
          <a:p>
            <a:endParaRPr lang="en-US">
              <a:latin typeface="Arial" pitchFamily="34" charset="0"/>
            </a:endParaRPr>
          </a:p>
        </p:txBody>
      </p:sp>
      <p:sp>
        <p:nvSpPr>
          <p:cNvPr id="206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2900"/>
            <a:ext cx="6767513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6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pic>
        <p:nvPicPr>
          <p:cNvPr id="2067" name="Picture 19" descr="1-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8038" y="69850"/>
            <a:ext cx="1789112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Size：16-20pt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3075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3076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3077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78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3079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3080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3081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3082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3083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3084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1257299" y="341313"/>
            <a:ext cx="7593013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85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299" y="1200150"/>
            <a:ext cx="7593014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/>
              <a:t>单击此处编辑母版文本样式</a:t>
            </a:r>
          </a:p>
          <a:p>
            <a:pPr lvl="1"/>
            <a:r>
              <a:rPr lang="zh-CN" dirty="0" smtClean="0"/>
              <a:t>二级</a:t>
            </a:r>
          </a:p>
          <a:p>
            <a:pPr lvl="2"/>
            <a:r>
              <a:rPr lang="zh-CN" dirty="0" smtClean="0"/>
              <a:t>三级</a:t>
            </a:r>
          </a:p>
          <a:p>
            <a:pPr lvl="3"/>
            <a:r>
              <a:rPr lang="zh-CN" dirty="0" smtClean="0"/>
              <a:t>四级</a:t>
            </a:r>
          </a:p>
          <a:p>
            <a:pPr lvl="4"/>
            <a:r>
              <a:rPr lang="zh-CN" dirty="0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TE-PPT-16x9-0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8"/>
          <p:cNvSpPr>
            <a:spLocks noChangeArrowheads="1"/>
          </p:cNvSpPr>
          <p:nvPr/>
        </p:nvSpPr>
        <p:spPr bwMode="auto">
          <a:xfrm>
            <a:off x="9236075" y="2576513"/>
            <a:ext cx="1360488" cy="123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442" tIns="46725" rIns="93442" bIns="46725" anchor="b" anchorCtr="1">
            <a:spAutoFit/>
          </a:bodyPr>
          <a:lstStyle/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Type: 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Size：22-24pt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Color：The ZTE blue </a:t>
            </a:r>
          </a:p>
          <a:p>
            <a:pPr defTabSz="935038"/>
            <a:endParaRPr lang="en-US" altLang="en-US" sz="900" noProof="1">
              <a:solidFill>
                <a:schemeClr val="bg1"/>
              </a:solidFill>
              <a:latin typeface="Arial" pitchFamily="34" charset="0"/>
              <a:ea typeface="Heiti SC Light"/>
              <a:cs typeface="Heiti SC Light"/>
            </a:endParaRPr>
          </a:p>
          <a:p>
            <a:pPr defTabSz="935038"/>
            <a:r>
              <a:rPr lang="en-US" altLang="en-US" sz="9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Subtitle: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Type：</a:t>
            </a:r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MS PGothic" pitchFamily="34" charset="-128"/>
              </a:rPr>
              <a:t>Arial</a:t>
            </a:r>
            <a:endParaRPr lang="en-US" sz="800">
              <a:solidFill>
                <a:schemeClr val="bg1"/>
              </a:solidFill>
              <a:latin typeface="Arial" pitchFamily="34" charset="0"/>
            </a:endParaRP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Size：14-18pt</a:t>
            </a:r>
          </a:p>
          <a:p>
            <a:pPr defTabSz="935038"/>
            <a:r>
              <a:rPr lang="en-US" altLang="en-US" sz="800" noProof="1">
                <a:solidFill>
                  <a:schemeClr val="bg1"/>
                </a:solidFill>
                <a:latin typeface="Arial" pitchFamily="34" charset="0"/>
                <a:ea typeface="Heiti SC Light"/>
                <a:cs typeface="Heiti SC Light"/>
              </a:rPr>
              <a:t>Color: The ZTE green</a:t>
            </a:r>
          </a:p>
        </p:txBody>
      </p:sp>
      <p:grpSp>
        <p:nvGrpSpPr>
          <p:cNvPr id="4100" name="组 5"/>
          <p:cNvGrpSpPr>
            <a:grpSpLocks/>
          </p:cNvGrpSpPr>
          <p:nvPr/>
        </p:nvGrpSpPr>
        <p:grpSpPr bwMode="auto">
          <a:xfrm>
            <a:off x="9364663" y="3851275"/>
            <a:ext cx="1392237" cy="989013"/>
            <a:chOff x="0" y="0"/>
            <a:chExt cx="1392554" cy="989008"/>
          </a:xfrm>
        </p:grpSpPr>
        <p:grpSp>
          <p:nvGrpSpPr>
            <p:cNvPr id="4101" name="组 6"/>
            <p:cNvGrpSpPr>
              <a:grpSpLocks/>
            </p:cNvGrpSpPr>
            <p:nvPr/>
          </p:nvGrpSpPr>
          <p:grpSpPr bwMode="auto">
            <a:xfrm>
              <a:off x="0" y="0"/>
              <a:ext cx="935158" cy="254390"/>
              <a:chOff x="0" y="0"/>
              <a:chExt cx="935158" cy="254390"/>
            </a:xfrm>
          </p:grpSpPr>
          <p:sp>
            <p:nvSpPr>
              <p:cNvPr id="4102" name="矩形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008FD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3" name="文本框 19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717814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G143, B212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grpSp>
          <p:nvGrpSpPr>
            <p:cNvPr id="4104" name="组 9"/>
            <p:cNvGrpSpPr>
              <a:grpSpLocks/>
            </p:cNvGrpSpPr>
            <p:nvPr/>
          </p:nvGrpSpPr>
          <p:grpSpPr bwMode="auto">
            <a:xfrm>
              <a:off x="0" y="373460"/>
              <a:ext cx="1199362" cy="254390"/>
              <a:chOff x="0" y="0"/>
              <a:chExt cx="1199362" cy="254390"/>
            </a:xfrm>
          </p:grpSpPr>
          <p:sp>
            <p:nvSpPr>
              <p:cNvPr id="4105" name="矩形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4390" cy="254390"/>
              </a:xfrm>
              <a:prstGeom prst="rect">
                <a:avLst/>
              </a:prstGeom>
              <a:solidFill>
                <a:srgbClr val="8CC63E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4106" name="文本框 15"/>
              <p:cNvSpPr txBox="1">
                <a:spLocks noChangeArrowheads="1"/>
              </p:cNvSpPr>
              <p:nvPr/>
            </p:nvSpPr>
            <p:spPr bwMode="auto">
              <a:xfrm>
                <a:off x="217344" y="31110"/>
                <a:ext cx="982018" cy="200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700" i="1">
                    <a:solidFill>
                      <a:schemeClr val="bg1"/>
                    </a:solidFill>
                    <a:latin typeface="Arial" pitchFamily="34" charset="0"/>
                  </a:rPr>
                  <a:t>R140,G198, B62</a:t>
                </a:r>
                <a:endParaRPr lang="zh-CN" altLang="en-US" sz="700" i="1">
                  <a:solidFill>
                    <a:schemeClr val="bg1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4107" name="矩形 10"/>
            <p:cNvSpPr>
              <a:spLocks noChangeArrowheads="1"/>
            </p:cNvSpPr>
            <p:nvPr/>
          </p:nvSpPr>
          <p:spPr bwMode="auto">
            <a:xfrm>
              <a:off x="0" y="734618"/>
              <a:ext cx="254390" cy="254390"/>
            </a:xfrm>
            <a:prstGeom prst="rect">
              <a:avLst/>
            </a:prstGeom>
            <a:solidFill>
              <a:srgbClr val="5ACBF5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 pitchFamily="34" charset="0"/>
              </a:endParaRPr>
            </a:p>
          </p:txBody>
        </p:sp>
        <p:sp>
          <p:nvSpPr>
            <p:cNvPr id="4108" name="文本框 12"/>
            <p:cNvSpPr txBox="1">
              <a:spLocks noChangeArrowheads="1"/>
            </p:cNvSpPr>
            <p:nvPr/>
          </p:nvSpPr>
          <p:spPr bwMode="auto">
            <a:xfrm>
              <a:off x="217344" y="765728"/>
              <a:ext cx="1175210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700" i="1">
                  <a:solidFill>
                    <a:schemeClr val="bg1"/>
                  </a:solidFill>
                  <a:latin typeface="Arial" pitchFamily="34" charset="0"/>
                </a:rPr>
                <a:t>R90,G203, B245</a:t>
              </a:r>
              <a:endParaRPr lang="zh-CN" altLang="en-US" sz="700" i="1">
                <a:solidFill>
                  <a:schemeClr val="bg1"/>
                </a:solidFill>
                <a:latin typeface="Arial" pitchFamily="34" charset="0"/>
              </a:endParaRPr>
            </a:p>
          </p:txBody>
        </p:sp>
      </p:grpSp>
      <p:sp>
        <p:nvSpPr>
          <p:cNvPr id="4109" name="TextBox 16"/>
          <p:cNvSpPr txBox="1">
            <a:spLocks noChangeArrowheads="1"/>
          </p:cNvSpPr>
          <p:nvPr/>
        </p:nvSpPr>
        <p:spPr bwMode="auto">
          <a:xfrm>
            <a:off x="5030506" y="4852554"/>
            <a:ext cx="219075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US" sz="600" dirty="0">
                <a:solidFill>
                  <a:srgbClr val="7F7F7F"/>
                </a:solidFill>
                <a:latin typeface="Arial" pitchFamily="34" charset="0"/>
              </a:rPr>
              <a:t>© </a:t>
            </a:r>
            <a:r>
              <a:rPr lang="en-US" sz="600" dirty="0" smtClean="0">
                <a:solidFill>
                  <a:srgbClr val="7F7F7F"/>
                </a:solidFill>
                <a:latin typeface="Arial" pitchFamily="34" charset="0"/>
              </a:rPr>
              <a:t>ZTE</a:t>
            </a:r>
            <a:r>
              <a:rPr lang="en-US" sz="600" baseline="0" dirty="0" smtClean="0">
                <a:solidFill>
                  <a:srgbClr val="7F7F7F"/>
                </a:solidFill>
                <a:latin typeface="Arial" pitchFamily="34" charset="0"/>
              </a:rPr>
              <a:t> </a:t>
            </a:r>
            <a:r>
              <a:rPr lang="en-US" sz="600" dirty="0" smtClean="0">
                <a:solidFill>
                  <a:srgbClr val="7F7F7F"/>
                </a:solidFill>
                <a:latin typeface="Arial" pitchFamily="34" charset="0"/>
              </a:rPr>
              <a:t>All </a:t>
            </a:r>
            <a:r>
              <a:rPr lang="en-US" sz="600" dirty="0">
                <a:solidFill>
                  <a:srgbClr val="7F7F7F"/>
                </a:solidFill>
                <a:latin typeface="Arial" pitchFamily="34" charset="0"/>
              </a:rPr>
              <a:t>rights reserved</a:t>
            </a:r>
          </a:p>
        </p:txBody>
      </p:sp>
      <p:sp>
        <p:nvSpPr>
          <p:cNvPr id="4110" name="Slide Number Placeholder 5"/>
          <p:cNvSpPr>
            <a:spLocks noGrp="1" noChangeArrowheads="1"/>
          </p:cNvSpPr>
          <p:nvPr/>
        </p:nvSpPr>
        <p:spPr bwMode="auto">
          <a:xfrm>
            <a:off x="238125" y="4849813"/>
            <a:ext cx="4191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fld id="{63A232AC-B835-42C1-99DB-2C459B2C1403}" type="slidenum">
              <a:rPr lang="en-US" sz="800">
                <a:solidFill>
                  <a:srgbClr val="404040"/>
                </a:solidFill>
                <a:latin typeface="Arial" pitchFamily="34" charset="0"/>
              </a:rPr>
              <a:pPr/>
              <a:t>‹#›</a:t>
            </a:fld>
            <a:endParaRPr lang="en-US" sz="800">
              <a:solidFill>
                <a:srgbClr val="404040"/>
              </a:solidFill>
              <a:latin typeface="Arial" pitchFamily="34" charset="0"/>
            </a:endParaRPr>
          </a:p>
        </p:txBody>
      </p:sp>
      <p:sp>
        <p:nvSpPr>
          <p:cNvPr id="411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1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  <p:sp>
        <p:nvSpPr>
          <p:cNvPr id="4113" name="TextBox 17"/>
          <p:cNvSpPr txBox="1">
            <a:spLocks noChangeArrowheads="1"/>
          </p:cNvSpPr>
          <p:nvPr/>
        </p:nvSpPr>
        <p:spPr bwMode="auto">
          <a:xfrm>
            <a:off x="8210408" y="110548"/>
            <a:ext cx="777737" cy="230765"/>
          </a:xfrm>
          <a:prstGeom prst="rect">
            <a:avLst/>
          </a:prstGeom>
          <a:noFill/>
          <a:ln w="9525" cap="flat" cmpd="sng">
            <a:noFill/>
            <a:bevel/>
            <a:headEnd/>
            <a:tailEnd/>
          </a:ln>
          <a:effectLst/>
        </p:spPr>
        <p:txBody>
          <a:bodyPr lIns="0" tIns="0" rIns="0" bIns="0"/>
          <a:lstStyle/>
          <a:p>
            <a:r>
              <a:rPr lang="zh-CN" altLang="en-US" sz="10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  <a:cs typeface="Heiti SC Light"/>
              </a:rPr>
              <a:t>内部公开</a:t>
            </a:r>
            <a:r>
              <a:rPr lang="en-US" sz="1000" dirty="0" smtClean="0">
                <a:solidFill>
                  <a:srgbClr val="404040"/>
                </a:solidFill>
                <a:latin typeface="微软雅黑" pitchFamily="34" charset="-122"/>
                <a:ea typeface="Heiti SC Light"/>
                <a:cs typeface="Heiti SC Light"/>
              </a:rPr>
              <a:t>▲</a:t>
            </a:r>
            <a:endParaRPr lang="en-US" sz="1000" dirty="0">
              <a:solidFill>
                <a:srgbClr val="404040"/>
              </a:solidFill>
              <a:latin typeface="微软雅黑" pitchFamily="34" charset="-122"/>
              <a:ea typeface="Heiti SC Light"/>
              <a:cs typeface="Heiti SC Ligh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7" r:id="rId2"/>
    <p:sldLayoutId id="2147483758" r:id="rId3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ZTE-PPT-4x3-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988" y="-822325"/>
            <a:ext cx="9191626" cy="689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333375" y="341313"/>
            <a:ext cx="8516938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717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8775" y="1200150"/>
            <a:ext cx="8491538" cy="318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二级</a:t>
            </a:r>
          </a:p>
          <a:p>
            <a:pPr lvl="2"/>
            <a:r>
              <a:rPr lang="zh-CN" smtClean="0"/>
              <a:t>三级</a:t>
            </a:r>
          </a:p>
          <a:p>
            <a:pPr lvl="3"/>
            <a:r>
              <a:rPr lang="zh-CN" smtClean="0"/>
              <a:t>四级</a:t>
            </a:r>
          </a:p>
          <a:p>
            <a:pPr lvl="4"/>
            <a:r>
              <a:rPr lang="zh-CN" smtClean="0"/>
              <a:t>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2pPr>
      <a:lvl3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3pPr>
      <a:lvl4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4pPr>
      <a:lvl5pPr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pitchFamily="34" charset="0"/>
          <a:ea typeface="微软雅黑" pitchFamily="34" charset="-122"/>
        </a:defRPr>
      </a:lvl9pPr>
    </p:titleStyle>
    <p:bodyStyle>
      <a:lvl1pPr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20000"/>
        </a:lnSpc>
        <a:spcBef>
          <a:spcPct val="20000"/>
        </a:spcBef>
        <a:spcAft>
          <a:spcPct val="0"/>
        </a:spcAft>
        <a:buFont typeface="Arial" pitchFamily="34" charset="0"/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 bwMode="auto">
          <a:xfrm rot="10800000" flipH="1" flipV="1">
            <a:off x="-1" y="361155"/>
            <a:ext cx="2586681" cy="130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02101" y="-1647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元数据建模模块设计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62765" y="636994"/>
            <a:ext cx="1419353" cy="392837"/>
            <a:chOff x="5556185" y="1024054"/>
            <a:chExt cx="1596494" cy="392837"/>
          </a:xfrm>
        </p:grpSpPr>
        <p:sp>
          <p:nvSpPr>
            <p:cNvPr id="6" name="圆角矩形 5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 smtClean="0"/>
                <a:t>用户角色</a:t>
              </a:r>
              <a:endParaRPr lang="zh-CN" altLang="en-US" kern="1200" dirty="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78005" y="1736941"/>
            <a:ext cx="1419353" cy="392837"/>
            <a:chOff x="5556185" y="1024054"/>
            <a:chExt cx="1596494" cy="392837"/>
          </a:xfrm>
        </p:grpSpPr>
        <p:sp>
          <p:nvSpPr>
            <p:cNvPr id="9" name="圆角矩形 8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 smtClean="0"/>
                <a:t>角色权限</a:t>
              </a:r>
              <a:endParaRPr lang="zh-CN" altLang="en-US" kern="12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62765" y="2726815"/>
            <a:ext cx="1419353" cy="392837"/>
            <a:chOff x="5556185" y="1024054"/>
            <a:chExt cx="1596494" cy="392837"/>
          </a:xfrm>
        </p:grpSpPr>
        <p:sp>
          <p:nvSpPr>
            <p:cNvPr id="13" name="圆角矩形 12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工程主页</a:t>
              </a:r>
              <a:endParaRPr lang="zh-CN" altLang="en-US" kern="12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62765" y="3761272"/>
            <a:ext cx="1419353" cy="392837"/>
            <a:chOff x="5556185" y="1024054"/>
            <a:chExt cx="1596494" cy="392837"/>
          </a:xfrm>
        </p:grpSpPr>
        <p:sp>
          <p:nvSpPr>
            <p:cNvPr id="18" name="圆角矩形 17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dirty="0" smtClean="0"/>
                <a:t>编辑主页</a:t>
              </a:r>
              <a:endParaRPr lang="zh-CN" altLang="en-US" kern="1200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13370" y="2038338"/>
            <a:ext cx="1419353" cy="392837"/>
            <a:chOff x="5556185" y="1024054"/>
            <a:chExt cx="1596494" cy="392837"/>
          </a:xfrm>
        </p:grpSpPr>
        <p:sp>
          <p:nvSpPr>
            <p:cNvPr id="21" name="圆角矩形 20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元数据建模</a:t>
              </a:r>
              <a:endParaRPr lang="zh-CN" altLang="en-US" kern="1200" dirty="0"/>
            </a:p>
          </p:txBody>
        </p:sp>
      </p:grpSp>
      <p:cxnSp>
        <p:nvCxnSpPr>
          <p:cNvPr id="24" name="直接连接符 23"/>
          <p:cNvCxnSpPr/>
          <p:nvPr/>
        </p:nvCxnSpPr>
        <p:spPr bwMode="auto">
          <a:xfrm flipV="1">
            <a:off x="2532723" y="833413"/>
            <a:ext cx="430042" cy="14128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V="1">
            <a:off x="2532723" y="1933360"/>
            <a:ext cx="445282" cy="3129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2532723" y="2246263"/>
            <a:ext cx="430042" cy="67697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532723" y="2246263"/>
            <a:ext cx="430042" cy="17114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1" name="组合 30"/>
          <p:cNvGrpSpPr/>
          <p:nvPr/>
        </p:nvGrpSpPr>
        <p:grpSpPr>
          <a:xfrm>
            <a:off x="5701832" y="49260"/>
            <a:ext cx="757045" cy="222516"/>
            <a:chOff x="5556185" y="1024054"/>
            <a:chExt cx="1596494" cy="392837"/>
          </a:xfrm>
        </p:grpSpPr>
        <p:sp>
          <p:nvSpPr>
            <p:cNvPr id="32" name="圆角矩形 31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 smtClean="0"/>
                <a:t>PO</a:t>
              </a:r>
              <a:endParaRPr lang="zh-CN" altLang="en-US" sz="1400" kern="1200"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710120" y="356462"/>
            <a:ext cx="757045" cy="222516"/>
            <a:chOff x="5556185" y="1024054"/>
            <a:chExt cx="1596494" cy="392837"/>
          </a:xfrm>
        </p:grpSpPr>
        <p:sp>
          <p:nvSpPr>
            <p:cNvPr id="35" name="圆角矩形 34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 smtClean="0"/>
                <a:t>BA</a:t>
              </a:r>
              <a:endParaRPr lang="zh-CN" altLang="en-US" sz="1400" kern="12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710070" y="679069"/>
            <a:ext cx="757045" cy="222516"/>
            <a:chOff x="5556185" y="1024054"/>
            <a:chExt cx="1596494" cy="392837"/>
          </a:xfrm>
        </p:grpSpPr>
        <p:sp>
          <p:nvSpPr>
            <p:cNvPr id="38" name="圆角矩形 37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 smtClean="0"/>
                <a:t>DEV</a:t>
              </a:r>
              <a:endParaRPr lang="zh-CN" altLang="en-US" sz="1400" kern="12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10070" y="1002393"/>
            <a:ext cx="757045" cy="222516"/>
            <a:chOff x="5556185" y="1024054"/>
            <a:chExt cx="1596494" cy="392837"/>
          </a:xfrm>
        </p:grpSpPr>
        <p:sp>
          <p:nvSpPr>
            <p:cNvPr id="41" name="圆角矩形 40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dirty="0" smtClean="0"/>
                <a:t>ADMIN</a:t>
              </a:r>
              <a:endParaRPr lang="zh-CN" altLang="en-US" sz="1400" kern="1200" dirty="0"/>
            </a:p>
          </p:txBody>
        </p:sp>
      </p:grpSp>
      <p:cxnSp>
        <p:nvCxnSpPr>
          <p:cNvPr id="43" name="直接连接符 42"/>
          <p:cNvCxnSpPr/>
          <p:nvPr/>
        </p:nvCxnSpPr>
        <p:spPr bwMode="auto">
          <a:xfrm flipV="1">
            <a:off x="4382118" y="160518"/>
            <a:ext cx="1319714" cy="6844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直接连接符 45"/>
          <p:cNvCxnSpPr/>
          <p:nvPr/>
        </p:nvCxnSpPr>
        <p:spPr bwMode="auto">
          <a:xfrm flipV="1">
            <a:off x="4382118" y="467720"/>
            <a:ext cx="1328002" cy="37719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直接连接符 48"/>
          <p:cNvCxnSpPr/>
          <p:nvPr/>
        </p:nvCxnSpPr>
        <p:spPr bwMode="auto">
          <a:xfrm flipV="1">
            <a:off x="4382118" y="790327"/>
            <a:ext cx="1327952" cy="545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直接连接符 51"/>
          <p:cNvCxnSpPr/>
          <p:nvPr/>
        </p:nvCxnSpPr>
        <p:spPr bwMode="auto">
          <a:xfrm>
            <a:off x="4382118" y="844919"/>
            <a:ext cx="1338864" cy="275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5698172" y="1412323"/>
            <a:ext cx="1182688" cy="222516"/>
            <a:chOff x="5556185" y="1024054"/>
            <a:chExt cx="1596494" cy="392837"/>
          </a:xfrm>
        </p:grpSpPr>
        <p:sp>
          <p:nvSpPr>
            <p:cNvPr id="56" name="圆角矩形 55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创建工程</a:t>
              </a:r>
              <a:endParaRPr lang="zh-CN" altLang="en-US" sz="1200" kern="1200" dirty="0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01832" y="1700182"/>
            <a:ext cx="1182688" cy="222516"/>
            <a:chOff x="5556185" y="1024054"/>
            <a:chExt cx="1596494" cy="392837"/>
          </a:xfrm>
        </p:grpSpPr>
        <p:sp>
          <p:nvSpPr>
            <p:cNvPr id="59" name="圆角矩形 58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创建虚拟任务</a:t>
              </a:r>
              <a:endParaRPr lang="zh-CN" altLang="en-US" sz="1200" kern="1200" dirty="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5701832" y="2000238"/>
            <a:ext cx="1182688" cy="222516"/>
            <a:chOff x="5556185" y="1024054"/>
            <a:chExt cx="1596494" cy="392837"/>
          </a:xfrm>
        </p:grpSpPr>
        <p:sp>
          <p:nvSpPr>
            <p:cNvPr id="62" name="圆角矩形 61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3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创建单个任务</a:t>
              </a:r>
              <a:endParaRPr lang="zh-CN" altLang="en-US" sz="1200" kern="1200" dirty="0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696019" y="2295669"/>
            <a:ext cx="1182688" cy="222516"/>
            <a:chOff x="5556185" y="1024054"/>
            <a:chExt cx="1596494" cy="392837"/>
          </a:xfrm>
        </p:grpSpPr>
        <p:sp>
          <p:nvSpPr>
            <p:cNvPr id="65" name="圆角矩形 64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 smtClean="0"/>
                <a:t>配置详情填写</a:t>
              </a:r>
              <a:endParaRPr lang="zh-CN" altLang="en-US" sz="1200" kern="1200" dirty="0"/>
            </a:p>
          </p:txBody>
        </p:sp>
      </p:grpSp>
      <p:cxnSp>
        <p:nvCxnSpPr>
          <p:cNvPr id="67" name="直接连接符 66"/>
          <p:cNvCxnSpPr/>
          <p:nvPr/>
        </p:nvCxnSpPr>
        <p:spPr bwMode="auto">
          <a:xfrm flipV="1">
            <a:off x="4397358" y="1523581"/>
            <a:ext cx="1300814" cy="4097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直接连接符 69"/>
          <p:cNvCxnSpPr/>
          <p:nvPr/>
        </p:nvCxnSpPr>
        <p:spPr bwMode="auto">
          <a:xfrm flipV="1">
            <a:off x="4397358" y="1817958"/>
            <a:ext cx="1321521" cy="1269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直接连接符 70"/>
          <p:cNvCxnSpPr/>
          <p:nvPr/>
        </p:nvCxnSpPr>
        <p:spPr bwMode="auto">
          <a:xfrm>
            <a:off x="4397358" y="1944866"/>
            <a:ext cx="1321521" cy="1731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直接连接符 71"/>
          <p:cNvCxnSpPr/>
          <p:nvPr/>
        </p:nvCxnSpPr>
        <p:spPr bwMode="auto">
          <a:xfrm>
            <a:off x="4397358" y="1933360"/>
            <a:ext cx="1315708" cy="48008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9" name="组合 78"/>
          <p:cNvGrpSpPr/>
          <p:nvPr/>
        </p:nvGrpSpPr>
        <p:grpSpPr>
          <a:xfrm>
            <a:off x="5696019" y="2693445"/>
            <a:ext cx="1182688" cy="222516"/>
            <a:chOff x="5556185" y="1024054"/>
            <a:chExt cx="1596494" cy="392837"/>
          </a:xfrm>
        </p:grpSpPr>
        <p:sp>
          <p:nvSpPr>
            <p:cNvPr id="80" name="圆角矩形 79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工程显示</a:t>
              </a:r>
              <a:endParaRPr lang="zh-CN" altLang="en-US" sz="1200" kern="1200" dirty="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696019" y="3031254"/>
            <a:ext cx="1182688" cy="222516"/>
            <a:chOff x="5556185" y="1024054"/>
            <a:chExt cx="1596494" cy="392837"/>
          </a:xfrm>
        </p:grpSpPr>
        <p:sp>
          <p:nvSpPr>
            <p:cNvPr id="83" name="圆角矩形 82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用户管理</a:t>
              </a:r>
              <a:endParaRPr lang="zh-CN" altLang="en-US" sz="1200" kern="1200" dirty="0"/>
            </a:p>
          </p:txBody>
        </p:sp>
      </p:grpSp>
      <p:cxnSp>
        <p:nvCxnSpPr>
          <p:cNvPr id="85" name="直接连接符 84"/>
          <p:cNvCxnSpPr/>
          <p:nvPr/>
        </p:nvCxnSpPr>
        <p:spPr bwMode="auto">
          <a:xfrm flipV="1">
            <a:off x="4382118" y="2811221"/>
            <a:ext cx="1330948" cy="11201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直接连接符 87"/>
          <p:cNvCxnSpPr/>
          <p:nvPr/>
        </p:nvCxnSpPr>
        <p:spPr bwMode="auto">
          <a:xfrm>
            <a:off x="4382118" y="2934740"/>
            <a:ext cx="1313901" cy="207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组合 90"/>
          <p:cNvGrpSpPr/>
          <p:nvPr/>
        </p:nvGrpSpPr>
        <p:grpSpPr>
          <a:xfrm>
            <a:off x="5696019" y="3538756"/>
            <a:ext cx="1182688" cy="222516"/>
            <a:chOff x="5556185" y="1024054"/>
            <a:chExt cx="1596494" cy="392837"/>
          </a:xfrm>
        </p:grpSpPr>
        <p:sp>
          <p:nvSpPr>
            <p:cNvPr id="92" name="圆角矩形 91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任务流创建</a:t>
              </a:r>
              <a:endParaRPr lang="zh-CN" altLang="en-US" sz="1200" kern="1200" dirty="0"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5696019" y="3831193"/>
            <a:ext cx="1182688" cy="222516"/>
            <a:chOff x="5556185" y="1024054"/>
            <a:chExt cx="1596494" cy="392837"/>
          </a:xfrm>
        </p:grpSpPr>
        <p:sp>
          <p:nvSpPr>
            <p:cNvPr id="95" name="圆角矩形 94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6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任务流展示</a:t>
              </a:r>
              <a:endParaRPr lang="zh-CN" altLang="en-US" sz="1200" kern="12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696019" y="4129909"/>
            <a:ext cx="1182688" cy="222516"/>
            <a:chOff x="5556185" y="1024054"/>
            <a:chExt cx="1596494" cy="392837"/>
          </a:xfrm>
        </p:grpSpPr>
        <p:sp>
          <p:nvSpPr>
            <p:cNvPr id="98" name="圆角矩形 97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9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kern="1200" dirty="0" smtClean="0"/>
                <a:t>任务流信息编辑</a:t>
              </a:r>
              <a:endParaRPr lang="zh-CN" altLang="en-US" sz="1200" kern="1200" dirty="0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5688399" y="4424047"/>
            <a:ext cx="1182688" cy="222516"/>
            <a:chOff x="5556185" y="1024054"/>
            <a:chExt cx="1596494" cy="392837"/>
          </a:xfrm>
        </p:grpSpPr>
        <p:sp>
          <p:nvSpPr>
            <p:cNvPr id="101" name="圆角矩形 100"/>
            <p:cNvSpPr/>
            <p:nvPr/>
          </p:nvSpPr>
          <p:spPr>
            <a:xfrm>
              <a:off x="5556185" y="1024054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2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200" dirty="0" smtClean="0"/>
                <a:t>提交与同步</a:t>
              </a:r>
              <a:endParaRPr lang="zh-CN" altLang="en-US" sz="1200" kern="1200" dirty="0"/>
            </a:p>
          </p:txBody>
        </p:sp>
      </p:grpSp>
      <p:cxnSp>
        <p:nvCxnSpPr>
          <p:cNvPr id="103" name="直接连接符 102"/>
          <p:cNvCxnSpPr/>
          <p:nvPr/>
        </p:nvCxnSpPr>
        <p:spPr bwMode="auto">
          <a:xfrm flipV="1">
            <a:off x="4382118" y="3656532"/>
            <a:ext cx="1330948" cy="3126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6" name="直接连接符 105"/>
          <p:cNvCxnSpPr/>
          <p:nvPr/>
        </p:nvCxnSpPr>
        <p:spPr bwMode="auto">
          <a:xfrm flipV="1">
            <a:off x="4382118" y="3942451"/>
            <a:ext cx="1313901" cy="267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7" name="直接连接符 106"/>
          <p:cNvCxnSpPr/>
          <p:nvPr/>
        </p:nvCxnSpPr>
        <p:spPr bwMode="auto">
          <a:xfrm>
            <a:off x="4382118" y="3969197"/>
            <a:ext cx="1313901" cy="271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直接连接符 107"/>
          <p:cNvCxnSpPr/>
          <p:nvPr/>
        </p:nvCxnSpPr>
        <p:spPr bwMode="auto">
          <a:xfrm>
            <a:off x="4382118" y="3969197"/>
            <a:ext cx="1306281" cy="5661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9单个任务编辑界面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5" name="图片 4" descr="17拓扑图提交成功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4" name="图片 3" descr="16基本信息已填写图标变色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" name="图片 1" descr="13拓扑图创建节点并连线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8743949" y="1063909"/>
            <a:ext cx="371475" cy="650592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7" name="直接箭头连接符 6"/>
          <p:cNvCxnSpPr>
            <a:stCxn id="8" idx="0"/>
          </p:cNvCxnSpPr>
          <p:nvPr/>
        </p:nvCxnSpPr>
        <p:spPr bwMode="auto">
          <a:xfrm rot="5400000" flipH="1" flipV="1">
            <a:off x="8057024" y="1758828"/>
            <a:ext cx="729663" cy="6441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7084099" y="2445752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拖拽节点创建拓扑图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5267325" y="1657351"/>
            <a:ext cx="508337" cy="511344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rot="5400000" flipH="1" flipV="1">
            <a:off x="5127713" y="2651211"/>
            <a:ext cx="793579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4444348" y="3096458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双击节点填写基本信息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8797587" y="736544"/>
            <a:ext cx="298787" cy="346415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9" name="直接箭头连接符 18"/>
          <p:cNvCxnSpPr>
            <a:stCxn id="20" idx="3"/>
          </p:cNvCxnSpPr>
          <p:nvPr/>
        </p:nvCxnSpPr>
        <p:spPr bwMode="auto">
          <a:xfrm flipV="1">
            <a:off x="8209480" y="1063911"/>
            <a:ext cx="588110" cy="25179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562602" y="1146432"/>
            <a:ext cx="264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提交拓扑图，生成单个任务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1349038" y="1391907"/>
            <a:ext cx="1441787" cy="246391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 bwMode="auto">
          <a:xfrm rot="16200000" flipV="1">
            <a:off x="1821574" y="1940802"/>
            <a:ext cx="452604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914400" y="2276476"/>
            <a:ext cx="2441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提交成功，生成单个任务</a:t>
            </a:r>
            <a:endParaRPr lang="en-US" altLang="zh-CN" sz="1600" dirty="0" smtClean="0">
              <a:solidFill>
                <a:srgbClr val="37EB19"/>
              </a:solidFill>
              <a:latin typeface="+mn-ea"/>
              <a:ea typeface="+mn-ea"/>
            </a:endParaRPr>
          </a:p>
          <a:p>
            <a:endParaRPr lang="en-US" altLang="zh-CN" sz="1600" dirty="0" smtClean="0">
              <a:solidFill>
                <a:srgbClr val="37EB19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单击任务，进入编辑状态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44348" y="2445752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配置详情填写区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2790824" y="2812299"/>
            <a:ext cx="4832285" cy="1853008"/>
          </a:xfrm>
          <a:prstGeom prst="rect">
            <a:avLst/>
          </a:prstGeom>
          <a:noFill/>
          <a:ln w="3175" cap="flat" cmpd="sng" algn="ctr">
            <a:solidFill>
              <a:srgbClr val="37EB1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4" name="圆角矩形 33"/>
          <p:cNvSpPr/>
          <p:nvPr/>
        </p:nvSpPr>
        <p:spPr bwMode="auto">
          <a:xfrm>
            <a:off x="7350356" y="2784305"/>
            <a:ext cx="244760" cy="321483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72127" y="22591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全屏编辑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37" name="直接箭头连接符 36"/>
          <p:cNvCxnSpPr/>
          <p:nvPr/>
        </p:nvCxnSpPr>
        <p:spPr bwMode="auto">
          <a:xfrm rot="16200000" flipH="1">
            <a:off x="7371352" y="2653672"/>
            <a:ext cx="186621" cy="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emph" presetSubtype="0" repeatCount="2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35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 animBg="1"/>
      <p:bldP spid="12" grpId="1" animBg="1"/>
      <p:bldP spid="14" grpId="0"/>
      <p:bldP spid="14" grpId="1"/>
      <p:bldP spid="18" grpId="0" animBg="1"/>
      <p:bldP spid="18" grpId="1" animBg="1"/>
      <p:bldP spid="18" grpId="2" animBg="1"/>
      <p:bldP spid="18" grpId="3" animBg="1"/>
      <p:bldP spid="20" grpId="0"/>
      <p:bldP spid="20" grpId="1"/>
      <p:bldP spid="20" grpId="2"/>
      <p:bldP spid="24" grpId="0" animBg="1"/>
      <p:bldP spid="24" grpId="1" animBg="1"/>
      <p:bldP spid="26" grpId="0"/>
      <p:bldP spid="26" grpId="1"/>
      <p:bldP spid="31" grpId="0"/>
      <p:bldP spid="32" grpId="0" animBg="1"/>
      <p:bldP spid="34" grpId="0" animBg="1"/>
      <p:bldP spid="34" grpId="1" animBg="1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任务详情编辑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8964"/>
            <a:ext cx="9144000" cy="439947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 bwMode="auto">
          <a:xfrm>
            <a:off x="46656" y="755778"/>
            <a:ext cx="1156994" cy="241965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66326" y="696513"/>
            <a:ext cx="4398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“任务”</a:t>
            </a:r>
            <a:r>
              <a:rPr lang="en-US" altLang="zh-CN" sz="1600" dirty="0" smtClean="0">
                <a:solidFill>
                  <a:srgbClr val="37EB19"/>
                </a:solidFill>
                <a:latin typeface="+mn-ea"/>
                <a:ea typeface="+mn-ea"/>
              </a:rPr>
              <a:t>,</a:t>
            </a:r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“算法”与“输入输出表” 配置填写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7133589" y="704253"/>
            <a:ext cx="244760" cy="321483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5597" y="140320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提交按钮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rot="5400000" flipH="1" flipV="1">
            <a:off x="7098477" y="1233132"/>
            <a:ext cx="30123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5同步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29500" y="2126808"/>
            <a:ext cx="40639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全部信息编辑完成后，通过元数据服务器</a:t>
            </a:r>
            <a:r>
              <a:rPr lang="en-US" altLang="zh-CN" sz="1600" dirty="0" smtClean="0">
                <a:solidFill>
                  <a:srgbClr val="37EB19"/>
                </a:solidFill>
                <a:latin typeface="+mn-ea"/>
                <a:ea typeface="+mn-ea"/>
              </a:rPr>
              <a:t>IP</a:t>
            </a:r>
          </a:p>
          <a:p>
            <a:endParaRPr lang="en-US" altLang="zh-CN" sz="1600" dirty="0" smtClean="0">
              <a:solidFill>
                <a:srgbClr val="37EB19"/>
              </a:solidFill>
              <a:latin typeface="+mn-ea"/>
              <a:ea typeface="+mn-ea"/>
            </a:endParaRPr>
          </a:p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可将文件同步到元数据动态扫描目录中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权限设计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0790" y="485181"/>
            <a:ext cx="8188411" cy="4202218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 rot="10800000" flipH="1" flipV="1">
            <a:off x="-1" y="361155"/>
            <a:ext cx="2586681" cy="130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02101" y="-16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角色权限设计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35406" y="480377"/>
            <a:ext cx="1596494" cy="392837"/>
            <a:chOff x="5567691" y="1035560"/>
            <a:chExt cx="1596494" cy="392837"/>
          </a:xfrm>
        </p:grpSpPr>
        <p:sp>
          <p:nvSpPr>
            <p:cNvPr id="6" name="圆角矩形 5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1.</a:t>
              </a:r>
              <a:r>
                <a:rPr lang="zh-CN" altLang="en-US" sz="1200" dirty="0" smtClean="0"/>
                <a:t>注册与登录</a:t>
              </a:r>
              <a:endParaRPr lang="zh-CN" altLang="en-US" sz="1200" kern="12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35406" y="1014108"/>
            <a:ext cx="1596494" cy="392837"/>
            <a:chOff x="5567691" y="1035560"/>
            <a:chExt cx="1596494" cy="392837"/>
          </a:xfrm>
        </p:grpSpPr>
        <p:sp>
          <p:nvSpPr>
            <p:cNvPr id="23" name="圆角矩形 22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2.</a:t>
              </a:r>
              <a:r>
                <a:rPr lang="zh-CN" altLang="en-US" sz="1200" kern="1200" dirty="0" smtClean="0"/>
                <a:t>创建工程添加成员</a:t>
              </a:r>
              <a:endParaRPr lang="zh-CN" altLang="en-US" sz="1200" kern="1200" dirty="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35406" y="1559345"/>
            <a:ext cx="1596494" cy="392837"/>
            <a:chOff x="5567691" y="1035560"/>
            <a:chExt cx="1596494" cy="392837"/>
          </a:xfrm>
        </p:grpSpPr>
        <p:sp>
          <p:nvSpPr>
            <p:cNvPr id="26" name="圆角矩形 25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3.</a:t>
              </a:r>
              <a:r>
                <a:rPr lang="zh-CN" altLang="en-US" sz="1200" kern="1200" dirty="0" smtClean="0"/>
                <a:t>创建虚拟任务</a:t>
              </a:r>
              <a:endParaRPr lang="zh-CN" altLang="en-US" sz="1200" kern="1200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23900" y="2104582"/>
            <a:ext cx="1596494" cy="392837"/>
            <a:chOff x="5567691" y="1035560"/>
            <a:chExt cx="1596494" cy="392837"/>
          </a:xfrm>
        </p:grpSpPr>
        <p:sp>
          <p:nvSpPr>
            <p:cNvPr id="29" name="圆角矩形 28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4.</a:t>
              </a:r>
              <a:r>
                <a:rPr lang="zh-CN" altLang="en-US" sz="1200" kern="1200" dirty="0" smtClean="0"/>
                <a:t>创建单个任务</a:t>
              </a:r>
              <a:endParaRPr lang="zh-CN" altLang="en-US" sz="1200" kern="1200" dirty="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0436" y="2660204"/>
            <a:ext cx="1596494" cy="392837"/>
            <a:chOff x="5567691" y="1035560"/>
            <a:chExt cx="1596494" cy="392837"/>
          </a:xfrm>
        </p:grpSpPr>
        <p:sp>
          <p:nvSpPr>
            <p:cNvPr id="38" name="圆角矩形 37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5.</a:t>
              </a:r>
              <a:r>
                <a:rPr lang="zh-CN" altLang="en-US" sz="1200" dirty="0" smtClean="0"/>
                <a:t>算法</a:t>
              </a:r>
              <a:r>
                <a:rPr lang="zh-CN" altLang="en-US" sz="1200" kern="1200" dirty="0" smtClean="0"/>
                <a:t>与表详细配置</a:t>
              </a:r>
              <a:endParaRPr lang="zh-CN" altLang="en-US" sz="1200" kern="1200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27168" y="3210856"/>
            <a:ext cx="1596494" cy="392837"/>
            <a:chOff x="5567691" y="1035560"/>
            <a:chExt cx="1596494" cy="392837"/>
          </a:xfrm>
        </p:grpSpPr>
        <p:sp>
          <p:nvSpPr>
            <p:cNvPr id="41" name="圆角矩形 40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defTabSz="6223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1200" kern="1200" dirty="0" smtClean="0"/>
                <a:t>  6.</a:t>
              </a:r>
              <a:r>
                <a:rPr lang="zh-CN" altLang="en-US" sz="1200" dirty="0" smtClean="0"/>
                <a:t>详细配置提交</a:t>
              </a:r>
              <a:endParaRPr lang="zh-CN" altLang="en-US" sz="1200" kern="1200" dirty="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38674" y="3761508"/>
            <a:ext cx="1596494" cy="392837"/>
            <a:chOff x="5567691" y="1035560"/>
            <a:chExt cx="1596494" cy="392837"/>
          </a:xfrm>
        </p:grpSpPr>
        <p:sp>
          <p:nvSpPr>
            <p:cNvPr id="44" name="圆角矩形 43"/>
            <p:cNvSpPr/>
            <p:nvPr/>
          </p:nvSpPr>
          <p:spPr>
            <a:xfrm>
              <a:off x="5567691" y="1035560"/>
              <a:ext cx="1596494" cy="39283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99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9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圆角矩形 4"/>
            <p:cNvSpPr/>
            <p:nvPr/>
          </p:nvSpPr>
          <p:spPr>
            <a:xfrm>
              <a:off x="5579197" y="1047066"/>
              <a:ext cx="1573482" cy="36982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lvl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200" kern="1200" dirty="0" smtClean="0"/>
                <a:t>  7.</a:t>
              </a:r>
              <a:r>
                <a:rPr lang="zh-CN" altLang="en-US" sz="1200" kern="1200" dirty="0" smtClean="0"/>
                <a:t>虚拟任务同步</a:t>
              </a:r>
              <a:endParaRPr lang="zh-CN" altLang="en-US" sz="1200" kern="1200" dirty="0"/>
            </a:p>
          </p:txBody>
        </p:sp>
      </p:grpSp>
      <p:cxnSp>
        <p:nvCxnSpPr>
          <p:cNvPr id="47" name="直接箭头连接符 46"/>
          <p:cNvCxnSpPr/>
          <p:nvPr/>
        </p:nvCxnSpPr>
        <p:spPr bwMode="auto">
          <a:xfrm rot="5400000">
            <a:off x="-1303875" y="2343267"/>
            <a:ext cx="3492050" cy="8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直接连接符 48"/>
          <p:cNvCxnSpPr/>
          <p:nvPr/>
        </p:nvCxnSpPr>
        <p:spPr bwMode="auto">
          <a:xfrm rot="10800000" flipH="1" flipV="1">
            <a:off x="-1" y="361155"/>
            <a:ext cx="2586681" cy="130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102101" y="-1647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建模操作流程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7" name="图片 56" descr="25同步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7980" y="850202"/>
            <a:ext cx="6065520" cy="2918316"/>
          </a:xfrm>
          <a:prstGeom prst="rect">
            <a:avLst/>
          </a:prstGeom>
        </p:spPr>
      </p:pic>
      <p:pic>
        <p:nvPicPr>
          <p:cNvPr id="55" name="图片 54" descr="19单个任务编辑界面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pic>
        <p:nvPicPr>
          <p:cNvPr id="56" name="图片 55" descr="20任务详情编辑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pic>
        <p:nvPicPr>
          <p:cNvPr id="54" name="图片 53" descr="16基本信息已填写图标变色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pic>
        <p:nvPicPr>
          <p:cNvPr id="53" name="图片 52" descr="9初始化建模主页面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pic>
        <p:nvPicPr>
          <p:cNvPr id="52" name="图片 51" descr="6自建工程与别人工程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pic>
        <p:nvPicPr>
          <p:cNvPr id="51" name="图片 50" descr="1登录首页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7980" y="861708"/>
            <a:ext cx="6065520" cy="2918316"/>
          </a:xfrm>
          <a:prstGeom prst="rect">
            <a:avLst/>
          </a:prstGeom>
        </p:spPr>
      </p:pic>
      <p:cxnSp>
        <p:nvCxnSpPr>
          <p:cNvPr id="61" name="直接连接符 60"/>
          <p:cNvCxnSpPr>
            <a:stCxn id="6" idx="3"/>
            <a:endCxn id="51" idx="1"/>
          </p:cNvCxnSpPr>
          <p:nvPr/>
        </p:nvCxnSpPr>
        <p:spPr bwMode="auto">
          <a:xfrm>
            <a:off x="2331900" y="676796"/>
            <a:ext cx="556080" cy="16440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直接连接符 63"/>
          <p:cNvCxnSpPr>
            <a:stCxn id="42" idx="3"/>
            <a:endCxn id="56" idx="1"/>
          </p:cNvCxnSpPr>
          <p:nvPr/>
        </p:nvCxnSpPr>
        <p:spPr bwMode="auto">
          <a:xfrm flipV="1">
            <a:off x="2312156" y="2320866"/>
            <a:ext cx="575824" cy="1086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直接连接符 64"/>
          <p:cNvCxnSpPr>
            <a:stCxn id="38" idx="3"/>
            <a:endCxn id="54" idx="1"/>
          </p:cNvCxnSpPr>
          <p:nvPr/>
        </p:nvCxnSpPr>
        <p:spPr bwMode="auto">
          <a:xfrm flipV="1">
            <a:off x="2326930" y="2320866"/>
            <a:ext cx="561050" cy="53575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接连接符 65"/>
          <p:cNvCxnSpPr>
            <a:stCxn id="29" idx="3"/>
          </p:cNvCxnSpPr>
          <p:nvPr/>
        </p:nvCxnSpPr>
        <p:spPr bwMode="auto">
          <a:xfrm>
            <a:off x="2320394" y="2301001"/>
            <a:ext cx="567586" cy="198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直接连接符 66"/>
          <p:cNvCxnSpPr>
            <a:stCxn id="27" idx="3"/>
            <a:endCxn id="51" idx="1"/>
          </p:cNvCxnSpPr>
          <p:nvPr/>
        </p:nvCxnSpPr>
        <p:spPr bwMode="auto">
          <a:xfrm>
            <a:off x="2320394" y="1755764"/>
            <a:ext cx="567586" cy="56510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直接连接符 67"/>
          <p:cNvCxnSpPr>
            <a:stCxn id="24" idx="3"/>
          </p:cNvCxnSpPr>
          <p:nvPr/>
        </p:nvCxnSpPr>
        <p:spPr bwMode="auto">
          <a:xfrm>
            <a:off x="2320394" y="1210527"/>
            <a:ext cx="567586" cy="111033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直接连接符 78"/>
          <p:cNvCxnSpPr>
            <a:stCxn id="45" idx="3"/>
            <a:endCxn id="51" idx="1"/>
          </p:cNvCxnSpPr>
          <p:nvPr/>
        </p:nvCxnSpPr>
        <p:spPr bwMode="auto">
          <a:xfrm flipV="1">
            <a:off x="2323662" y="2320866"/>
            <a:ext cx="564318" cy="163706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 bwMode="auto">
          <a:xfrm>
            <a:off x="-1" y="361155"/>
            <a:ext cx="2825925" cy="1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02101" y="-164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元数据建模流程图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元数据建模流程图.png"/>
          <p:cNvPicPr>
            <a:picLocks noChangeAspect="1"/>
          </p:cNvPicPr>
          <p:nvPr/>
        </p:nvPicPr>
        <p:blipFill>
          <a:blip r:embed="rId2" cstate="print"/>
          <a:srcRect t="3241" b="2145"/>
          <a:stretch>
            <a:fillRect/>
          </a:stretch>
        </p:blipFill>
        <p:spPr>
          <a:xfrm>
            <a:off x="3499856" y="0"/>
            <a:ext cx="238101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 bwMode="auto">
          <a:xfrm>
            <a:off x="-1" y="361155"/>
            <a:ext cx="2825925" cy="131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102101" y="-1647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界面详情与操作流程演示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3225" y="170497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元数据建模界面详情介绍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2注册首页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" name="图片 1" descr="1登录首页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3276599" y="3305175"/>
            <a:ext cx="2619375" cy="323850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67475" y="330517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点击注册新用户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11" name="直接箭头连接符 10"/>
          <p:cNvCxnSpPr>
            <a:stCxn id="7" idx="1"/>
          </p:cNvCxnSpPr>
          <p:nvPr/>
        </p:nvCxnSpPr>
        <p:spPr bwMode="auto">
          <a:xfrm rot="10800000" flipV="1">
            <a:off x="5998369" y="3474452"/>
            <a:ext cx="46910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3762375" y="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用户登录首页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1925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用户注册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67475" y="1785521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注册校验与提示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/>
      <p:bldP spid="7" grpId="1"/>
      <p:bldP spid="15" grpId="0"/>
      <p:bldP spid="16" grpId="0"/>
      <p:bldP spid="16" grpId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自建工程与别人工程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9332"/>
            <a:ext cx="9144000" cy="4399472"/>
          </a:xfrm>
          <a:prstGeom prst="rect">
            <a:avLst/>
          </a:prstGeom>
        </p:spPr>
      </p:pic>
      <p:pic>
        <p:nvPicPr>
          <p:cNvPr id="4" name="图片 3" descr="5用户新建工程模态框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" name="图片 1" descr="4用户初始化工程主页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2375" y="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用户工程主页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838199" y="1137820"/>
            <a:ext cx="1790620" cy="1919705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28975" y="1956971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已具备权限的工程（非当前用户创建）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11" name="直接箭头连接符 10"/>
          <p:cNvCxnSpPr>
            <a:stCxn id="10" idx="1"/>
          </p:cNvCxnSpPr>
          <p:nvPr/>
        </p:nvCxnSpPr>
        <p:spPr bwMode="auto">
          <a:xfrm rot="10800000" flipV="1">
            <a:off x="2759869" y="2126248"/>
            <a:ext cx="46910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圆角矩形 11"/>
          <p:cNvSpPr/>
          <p:nvPr/>
        </p:nvSpPr>
        <p:spPr bwMode="auto">
          <a:xfrm>
            <a:off x="7387550" y="547271"/>
            <a:ext cx="823000" cy="348080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3" name="直接箭头连接符 12"/>
          <p:cNvCxnSpPr/>
          <p:nvPr/>
        </p:nvCxnSpPr>
        <p:spPr bwMode="auto">
          <a:xfrm rot="5400000" flipH="1" flipV="1">
            <a:off x="7627729" y="1182479"/>
            <a:ext cx="35760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7082036" y="136207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新建工程按钮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33775" y="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新建工程基本设置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51878" y="136207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基本信息填写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533775" y="268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新建成功返回主页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2721768" y="1129884"/>
            <a:ext cx="1790620" cy="1919705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17775" y="195856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当前用户新创建的工程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26" name="直接箭头连接符 25"/>
          <p:cNvCxnSpPr/>
          <p:nvPr/>
        </p:nvCxnSpPr>
        <p:spPr bwMode="auto">
          <a:xfrm rot="10800000" flipV="1">
            <a:off x="4626888" y="2107783"/>
            <a:ext cx="469106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8" name="圆角矩形 27"/>
          <p:cNvSpPr/>
          <p:nvPr/>
        </p:nvSpPr>
        <p:spPr bwMode="auto">
          <a:xfrm>
            <a:off x="3832463" y="2537995"/>
            <a:ext cx="587137" cy="338555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30" name="直接连接符 29"/>
          <p:cNvCxnSpPr>
            <a:stCxn id="28" idx="2"/>
          </p:cNvCxnSpPr>
          <p:nvPr/>
        </p:nvCxnSpPr>
        <p:spPr bwMode="auto">
          <a:xfrm rot="16200000" flipH="1">
            <a:off x="3925154" y="3077428"/>
            <a:ext cx="409575" cy="781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3290888" y="3286125"/>
            <a:ext cx="192688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rot="5400000">
            <a:off x="3057526" y="3519487"/>
            <a:ext cx="46672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5400000">
            <a:off x="3900488" y="3519488"/>
            <a:ext cx="46672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 rot="5400000">
            <a:off x="4984412" y="3519487"/>
            <a:ext cx="46672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2993371" y="37528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删除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36333" y="375285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修改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10867" y="375285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成员管理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/>
      <p:bldP spid="12" grpId="0" animBg="1"/>
      <p:bldP spid="12" grpId="1" animBg="1"/>
      <p:bldP spid="12" grpId="2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5" grpId="0"/>
      <p:bldP spid="28" grpId="0" animBg="1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8为工程中虚拟任务分配人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" name="图片 1" descr="7为工程添加人员模态框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11064" y="26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工程成员管理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059295" y="991446"/>
            <a:ext cx="1943538" cy="2544856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4096143" y="1287624"/>
            <a:ext cx="2911151" cy="867748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>
            <a:off x="1716836" y="1483567"/>
            <a:ext cx="281511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51768" y="1305228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已注册用户列表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 rot="10800000">
            <a:off x="7091273" y="1727689"/>
            <a:ext cx="290762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7382035" y="1560000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该工程成员列表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180853" y="1287624"/>
            <a:ext cx="355681" cy="1119674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 rot="5400000" flipH="1" flipV="1">
            <a:off x="6210953" y="2626468"/>
            <a:ext cx="279918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5548370" y="2771983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分配功能</a:t>
            </a:r>
            <a:r>
              <a:rPr lang="en-US" altLang="zh-CN" sz="1600" dirty="0" smtClean="0">
                <a:solidFill>
                  <a:srgbClr val="37EB19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虚拟任务</a:t>
            </a:r>
            <a:r>
              <a:rPr lang="en-US" altLang="zh-CN" sz="1600" dirty="0" smtClean="0">
                <a:solidFill>
                  <a:srgbClr val="37EB19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7443" y="-3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分配功能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2828969" y="1483567"/>
            <a:ext cx="3465163" cy="923731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21" name="直接箭头连接符 20"/>
          <p:cNvCxnSpPr/>
          <p:nvPr/>
        </p:nvCxnSpPr>
        <p:spPr bwMode="auto">
          <a:xfrm rot="10800000">
            <a:off x="6370368" y="1935878"/>
            <a:ext cx="302609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6723956" y="1766600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已有虚拟任务列表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10" grpId="0"/>
      <p:bldP spid="14" grpId="0"/>
      <p:bldP spid="15" grpId="0" animBg="1"/>
      <p:bldP spid="15" grpId="1" animBg="1"/>
      <p:bldP spid="15" grpId="2" animBg="1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11为虚拟任务添加人员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5" name="图片 24" descr="10新建虚拟任务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pic>
        <p:nvPicPr>
          <p:cNvPr id="2" name="图片 1" descr="9初始化建模主页面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72014"/>
            <a:ext cx="9144000" cy="43994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7625" y="559594"/>
            <a:ext cx="1240631" cy="4129088"/>
          </a:xfrm>
          <a:prstGeom prst="rect">
            <a:avLst/>
          </a:prstGeom>
          <a:noFill/>
          <a:ln w="3175" cap="flat" cmpd="sng" algn="ctr">
            <a:solidFill>
              <a:srgbClr val="37EB1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438275" y="559593"/>
            <a:ext cx="1240631" cy="4129089"/>
          </a:xfrm>
          <a:prstGeom prst="rect">
            <a:avLst/>
          </a:prstGeom>
          <a:noFill/>
          <a:ln w="3175" cap="flat" cmpd="sng" algn="ctr">
            <a:solidFill>
              <a:srgbClr val="37EB1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802731" y="559593"/>
            <a:ext cx="6261894" cy="4129089"/>
          </a:xfrm>
          <a:prstGeom prst="rect">
            <a:avLst/>
          </a:prstGeom>
          <a:noFill/>
          <a:ln w="3175" cap="flat" cmpd="sng" algn="ctr">
            <a:solidFill>
              <a:srgbClr val="37EB19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56" y="23660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37EB19"/>
                </a:solidFill>
                <a:latin typeface="+mn-ea"/>
                <a:ea typeface="+mn-ea"/>
              </a:rPr>
              <a:t>虚拟任务列表</a:t>
            </a:r>
            <a:endParaRPr lang="zh-CN" altLang="en-US" sz="12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0241" y="237993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37EB19"/>
                </a:solidFill>
                <a:latin typeface="+mn-ea"/>
                <a:ea typeface="+mn-ea"/>
              </a:rPr>
              <a:t>单个任务列表</a:t>
            </a:r>
            <a:endParaRPr lang="zh-CN" altLang="en-US" sz="12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2525" y="244707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37EB19"/>
                </a:solidFill>
                <a:latin typeface="+mn-ea"/>
                <a:ea typeface="+mn-ea"/>
              </a:rPr>
              <a:t>拓扑图编辑区</a:t>
            </a:r>
            <a:endParaRPr lang="zh-CN" altLang="en-US" sz="12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63001" y="26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t>编辑主页</a:t>
            </a:r>
            <a:endParaRPr lang="zh-CN" altLang="en-US" b="1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987111" y="466284"/>
            <a:ext cx="355681" cy="420123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878" y="10450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37EB19"/>
                </a:solidFill>
                <a:latin typeface="+mn-ea"/>
                <a:ea typeface="+mn-ea"/>
              </a:rPr>
              <a:t>新建按钮</a:t>
            </a:r>
            <a:endParaRPr lang="zh-CN" altLang="en-US" sz="12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cxnSp>
        <p:nvCxnSpPr>
          <p:cNvPr id="19" name="直接箭头连接符 18"/>
          <p:cNvCxnSpPr>
            <a:stCxn id="12" idx="0"/>
          </p:cNvCxnSpPr>
          <p:nvPr/>
        </p:nvCxnSpPr>
        <p:spPr bwMode="auto">
          <a:xfrm rot="5400000" flipH="1" flipV="1">
            <a:off x="691949" y="791620"/>
            <a:ext cx="204448" cy="30237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188694" y="161624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虚拟任务基本信息填写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3821428" y="1138716"/>
            <a:ext cx="549850" cy="299718"/>
          </a:xfrm>
          <a:prstGeom prst="roundRect">
            <a:avLst/>
          </a:prstGeom>
          <a:noFill/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31" name="直接箭头连接符 30"/>
          <p:cNvCxnSpPr/>
          <p:nvPr/>
        </p:nvCxnSpPr>
        <p:spPr bwMode="auto">
          <a:xfrm rot="16200000" flipH="1">
            <a:off x="3973239" y="959844"/>
            <a:ext cx="242377" cy="38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7EB19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3244856" y="466284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 smtClean="0">
                <a:solidFill>
                  <a:srgbClr val="37EB19"/>
                </a:solidFill>
                <a:latin typeface="+mn-ea"/>
                <a:ea typeface="+mn-ea"/>
              </a:rPr>
              <a:t>虚拟任务成员管理</a:t>
            </a:r>
            <a:endParaRPr lang="zh-CN" altLang="en-US" sz="1600" dirty="0">
              <a:solidFill>
                <a:srgbClr val="37EB19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5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5" presetClass="emph" presetSubtype="0" repeatCount="2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 animBg="1"/>
      <p:bldP spid="11" grpId="1" animBg="1"/>
      <p:bldP spid="11" grpId="2" animBg="1"/>
      <p:bldP spid="12" grpId="0"/>
      <p:bldP spid="12" grpId="1"/>
      <p:bldP spid="27" grpId="0"/>
      <p:bldP spid="27" grpId="1"/>
      <p:bldP spid="28" grpId="0" animBg="1"/>
      <p:bldP spid="28" grpId="1" animBg="1"/>
      <p:bldP spid="28" grpId="2" animBg="1"/>
      <p:bldP spid="35" grpId="0"/>
      <p:bldP spid="35" grpId="1"/>
    </p:bldLst>
  </p:timing>
</p:sld>
</file>

<file path=ppt/theme/theme1.xml><?xml version="1.0" encoding="utf-8"?>
<a:theme xmlns:a="http://schemas.openxmlformats.org/drawingml/2006/main" name="ZTE-内部公开-16X9">
  <a:themeElements>
    <a:clrScheme name="ZTE色彩系统">
      <a:dk1>
        <a:srgbClr val="000000"/>
      </a:dk1>
      <a:lt1>
        <a:srgbClr val="FFFFFF"/>
      </a:lt1>
      <a:dk2>
        <a:srgbClr val="FFDE40"/>
      </a:dk2>
      <a:lt2>
        <a:srgbClr val="008ED3"/>
      </a:lt2>
      <a:accent1>
        <a:srgbClr val="00A651"/>
      </a:accent1>
      <a:accent2>
        <a:srgbClr val="9ACA3C"/>
      </a:accent2>
      <a:accent3>
        <a:srgbClr val="F58233"/>
      </a:accent3>
      <a:accent4>
        <a:srgbClr val="F287B7"/>
      </a:accent4>
      <a:accent5>
        <a:srgbClr val="92278F"/>
      </a:accent5>
      <a:accent6>
        <a:srgbClr val="0066B3"/>
      </a:accent6>
      <a:hlink>
        <a:srgbClr val="0066B3"/>
      </a:hlink>
      <a:folHlink>
        <a:srgbClr val="92278F"/>
      </a:folHlink>
    </a:clrScheme>
    <a:fontScheme name="1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1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目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2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2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正文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3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3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封底">
  <a:themeElements>
    <a:clrScheme name="中兴品牌色彩体系">
      <a:dk1>
        <a:srgbClr val="008ED3"/>
      </a:dk1>
      <a:lt1>
        <a:srgbClr val="FFFFFF"/>
      </a:lt1>
      <a:dk2>
        <a:srgbClr val="0067B4"/>
      </a:dk2>
      <a:lt2>
        <a:srgbClr val="58595B"/>
      </a:lt2>
      <a:accent1>
        <a:srgbClr val="FFDE40"/>
      </a:accent1>
      <a:accent2>
        <a:srgbClr val="61CCF0"/>
      </a:accent2>
      <a:accent3>
        <a:srgbClr val="EE3D8A"/>
      </a:accent3>
      <a:accent4>
        <a:srgbClr val="922990"/>
      </a:accent4>
      <a:accent5>
        <a:srgbClr val="8DC642"/>
      </a:accent5>
      <a:accent6>
        <a:srgbClr val="58595B"/>
      </a:accent6>
      <a:hlink>
        <a:srgbClr val="0000FF"/>
      </a:hlink>
      <a:folHlink>
        <a:srgbClr val="800080"/>
      </a:folHlink>
    </a:clrScheme>
    <a:fontScheme name="6_自定义设计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  <a:cs typeface="Arial" pitchFamily="34" charset="0"/>
          </a:defRPr>
        </a:defPPr>
      </a:lstStyle>
    </a:lnDef>
  </a:objectDefaults>
  <a:extraClrSchemeLst>
    <a:extraClrScheme>
      <a:clrScheme name="6_自定义设计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ZTE-内部公开-16X9</Template>
  <TotalTime>558</TotalTime>
  <Pages>0</Pages>
  <Words>275</Words>
  <Characters>0</Characters>
  <Application>Microsoft Office PowerPoint</Application>
  <DocSecurity>0</DocSecurity>
  <PresentationFormat>全屏显示(16:9)</PresentationFormat>
  <Lines>0</Lines>
  <Paragraphs>72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ZTE-内部公开-16X9</vt:lpstr>
      <vt:lpstr>目录</vt:lpstr>
      <vt:lpstr>正文</vt:lpstr>
      <vt:lpstr>封底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王琦文10192080</dc:creator>
  <cp:lastModifiedBy>Windows 用户</cp:lastModifiedBy>
  <cp:revision>54</cp:revision>
  <dcterms:created xsi:type="dcterms:W3CDTF">2015-07-31T08:20:59Z</dcterms:created>
  <dcterms:modified xsi:type="dcterms:W3CDTF">2016-09-02T03:30:50Z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2052-9.1.0.5041</vt:lpwstr>
  </property>
</Properties>
</file>